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59" r:id="rId5"/>
    <p:sldId id="258" r:id="rId6"/>
    <p:sldId id="266" r:id="rId7"/>
    <p:sldId id="269" r:id="rId8"/>
    <p:sldId id="271" r:id="rId9"/>
    <p:sldId id="272" r:id="rId10"/>
  </p:sldIdLst>
  <p:sldSz cx="12192000" cy="6858000"/>
  <p:notesSz cx="6858000" cy="9144000"/>
  <p:embeddedFontLst>
    <p:embeddedFont>
      <p:font typeface="Telegraf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elegraf 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B37"/>
    <a:srgbClr val="EF440F"/>
    <a:srgbClr val="F1592A"/>
    <a:srgbClr val="000000"/>
    <a:srgbClr val="001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6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AC012-8D59-4CE7-B372-0FF967CC0B73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E9406-3762-48A4-BACE-C3157A28A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5560-C728-4B43-94F6-0806F8A29B60}" type="slidenum">
              <a:rPr lang="en-RO" smtClean="0"/>
              <a:t>8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7916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signo.ro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9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0A9579B-24C0-0E5C-99C1-7ED6E1C9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875" y="0"/>
            <a:ext cx="12752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73082" y="5737861"/>
            <a:ext cx="40863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ro-RO" sz="4000" dirty="0">
                <a:solidFill>
                  <a:srgbClr val="FFFFFF"/>
                </a:solidFill>
                <a:latin typeface="Poppins"/>
              </a:rPr>
              <a:t>Eduard PUGHIN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64" y="64878"/>
            <a:ext cx="9222280" cy="679312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374964" y="503691"/>
            <a:ext cx="2935286" cy="4923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600" i="1" dirty="0" smtClean="0">
                <a:solidFill>
                  <a:srgbClr val="C00000"/>
                </a:solidFill>
              </a:rPr>
              <a:t>29 </a:t>
            </a:r>
            <a:r>
              <a:rPr lang="en-US" altLang="en-US" sz="2600" i="1" dirty="0" err="1" smtClean="0">
                <a:solidFill>
                  <a:srgbClr val="C00000"/>
                </a:solidFill>
              </a:rPr>
              <a:t>Septembrie</a:t>
            </a:r>
            <a:r>
              <a:rPr lang="en-US" altLang="en-US" sz="2600" i="1" dirty="0" smtClean="0">
                <a:solidFill>
                  <a:srgbClr val="C00000"/>
                </a:solidFill>
              </a:rPr>
              <a:t> </a:t>
            </a:r>
            <a:r>
              <a:rPr lang="en-US" altLang="en-US" sz="2600" b="1" i="1" dirty="0" smtClean="0">
                <a:solidFill>
                  <a:srgbClr val="C00000"/>
                </a:solidFill>
              </a:rPr>
              <a:t>2005</a:t>
            </a:r>
            <a:endParaRPr lang="en-US" altLang="en-US" sz="2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5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1" y="613970"/>
            <a:ext cx="9707336" cy="501927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813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orange rectangular box with white text&#10;&#10;AI-generated content may be incorrect.">
            <a:extLst>
              <a:ext uri="{FF2B5EF4-FFF2-40B4-BE49-F238E27FC236}">
                <a16:creationId xmlns:a16="http://schemas.microsoft.com/office/drawing/2014/main" id="{95AE5E80-1D3D-8D2B-7894-2610BB70F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15" y="749228"/>
            <a:ext cx="7247536" cy="6171096"/>
          </a:xfrm>
          <a:prstGeom prst="rect">
            <a:avLst/>
          </a:prstGeom>
        </p:spPr>
      </p:pic>
      <p:pic>
        <p:nvPicPr>
          <p:cNvPr id="6" name="Picture 5" descr="A blue and orange logo&#10;&#10;AI-generated content may be incorrect.">
            <a:extLst>
              <a:ext uri="{FF2B5EF4-FFF2-40B4-BE49-F238E27FC236}">
                <a16:creationId xmlns:a16="http://schemas.microsoft.com/office/drawing/2014/main" id="{FE8DBA98-27D7-7A91-5AD2-F1175237D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7" y="180937"/>
            <a:ext cx="2998458" cy="8249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788E093-0AEB-F786-3803-9DCB72264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0150" y="268751"/>
            <a:ext cx="3034809" cy="62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275BA-5A3B-D252-F37B-2F4906B25AD4}"/>
              </a:ext>
            </a:extLst>
          </p:cNvPr>
          <p:cNvSpPr txBox="1"/>
          <p:nvPr/>
        </p:nvSpPr>
        <p:spPr>
          <a:xfrm>
            <a:off x="354682" y="2076514"/>
            <a:ext cx="336823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002060"/>
                </a:solidFill>
                <a:latin typeface="Poppins"/>
              </a:rPr>
              <a:t>Cultul </a:t>
            </a:r>
            <a:r>
              <a:rPr lang="en-US" sz="2100" dirty="0" err="1" smtClean="0">
                <a:solidFill>
                  <a:srgbClr val="002060"/>
                </a:solidFill>
                <a:latin typeface="Poppins"/>
              </a:rPr>
              <a:t>l</a:t>
            </a:r>
            <a:r>
              <a:rPr sz="2100" dirty="0" err="1" smtClean="0">
                <a:solidFill>
                  <a:srgbClr val="002060"/>
                </a:solidFill>
                <a:latin typeface="Poppins"/>
              </a:rPr>
              <a:t>ucrul</a:t>
            </a:r>
            <a:r>
              <a:rPr lang="en-US" sz="2100" dirty="0" err="1" smtClean="0">
                <a:solidFill>
                  <a:srgbClr val="002060"/>
                </a:solidFill>
                <a:latin typeface="Poppins"/>
              </a:rPr>
              <a:t>ui</a:t>
            </a:r>
            <a:r>
              <a:rPr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sz="2100" dirty="0">
                <a:solidFill>
                  <a:srgbClr val="002060"/>
                </a:solidFill>
                <a:latin typeface="Poppins"/>
              </a:rPr>
              <a:t>bine </a:t>
            </a:r>
            <a:r>
              <a:rPr sz="2100" dirty="0" err="1">
                <a:solidFill>
                  <a:srgbClr val="002060"/>
                </a:solidFill>
                <a:latin typeface="Poppins"/>
              </a:rPr>
              <a:t>făcut</a:t>
            </a:r>
            <a:r>
              <a:rPr sz="2100" dirty="0">
                <a:solidFill>
                  <a:srgbClr val="002060"/>
                </a:solidFill>
                <a:latin typeface="Poppins"/>
              </a:rPr>
              <a:t> </a:t>
            </a:r>
            <a:r>
              <a:rPr sz="2100" b="1" dirty="0">
                <a:solidFill>
                  <a:srgbClr val="FF0000"/>
                </a:solidFill>
                <a:latin typeface="Poppins"/>
              </a:rPr>
              <a:t>•</a:t>
            </a:r>
            <a:r>
              <a:rPr sz="2100" dirty="0">
                <a:solidFill>
                  <a:srgbClr val="002060"/>
                </a:solidFill>
                <a:latin typeface="Poppins"/>
              </a:rPr>
              <a:t> </a:t>
            </a:r>
            <a:endParaRPr lang="en-US" sz="2100" dirty="0" smtClean="0">
              <a:solidFill>
                <a:srgbClr val="002060"/>
              </a:solidFill>
              <a:latin typeface="Poppins"/>
            </a:endParaRPr>
          </a:p>
          <a:p>
            <a:endParaRPr lang="en-US" sz="2100" dirty="0">
              <a:solidFill>
                <a:srgbClr val="002060"/>
              </a:solidFill>
              <a:latin typeface="Poppins"/>
            </a:endParaRPr>
          </a:p>
          <a:p>
            <a:r>
              <a:rPr sz="2100" dirty="0" err="1" smtClean="0">
                <a:solidFill>
                  <a:srgbClr val="002060"/>
                </a:solidFill>
                <a:latin typeface="Poppins"/>
              </a:rPr>
              <a:t>Performanță</a:t>
            </a:r>
            <a:r>
              <a:rPr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sz="2100" dirty="0">
                <a:solidFill>
                  <a:srgbClr val="002060"/>
                </a:solidFill>
                <a:latin typeface="Poppins"/>
              </a:rPr>
              <a:t>&amp; </a:t>
            </a:r>
            <a:r>
              <a:rPr sz="2100" dirty="0" err="1" smtClean="0">
                <a:solidFill>
                  <a:srgbClr val="002060"/>
                </a:solidFill>
                <a:latin typeface="Poppins"/>
              </a:rPr>
              <a:t>inovație</a:t>
            </a:r>
            <a:r>
              <a:rPr lang="en-US"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Poppins"/>
              </a:rPr>
              <a:t>•</a:t>
            </a:r>
            <a:endParaRPr sz="2100" b="1" dirty="0">
              <a:solidFill>
                <a:srgbClr val="FF0000"/>
              </a:solidFill>
              <a:latin typeface="Poppins"/>
            </a:endParaRPr>
          </a:p>
          <a:p>
            <a:endParaRPr lang="en-US" sz="2100" dirty="0" smtClean="0">
              <a:solidFill>
                <a:srgbClr val="002060"/>
              </a:solidFill>
              <a:latin typeface="Poppins"/>
            </a:endParaRPr>
          </a:p>
          <a:p>
            <a:r>
              <a:rPr sz="2100" dirty="0" err="1" smtClean="0">
                <a:solidFill>
                  <a:srgbClr val="002060"/>
                </a:solidFill>
                <a:latin typeface="Poppins"/>
              </a:rPr>
              <a:t>Loialitate</a:t>
            </a:r>
            <a:r>
              <a:rPr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sz="2100" dirty="0">
                <a:solidFill>
                  <a:srgbClr val="002060"/>
                </a:solidFill>
                <a:latin typeface="Poppins"/>
              </a:rPr>
              <a:t>&amp; </a:t>
            </a:r>
            <a:r>
              <a:rPr sz="2100" dirty="0" err="1">
                <a:solidFill>
                  <a:srgbClr val="002060"/>
                </a:solidFill>
                <a:latin typeface="Poppins"/>
              </a:rPr>
              <a:t>parteneriat</a:t>
            </a:r>
            <a:r>
              <a:rPr sz="2100" dirty="0">
                <a:solidFill>
                  <a:srgbClr val="002060"/>
                </a:solidFill>
                <a:latin typeface="Poppins"/>
              </a:rPr>
              <a:t> </a:t>
            </a:r>
            <a:r>
              <a:rPr sz="2100" b="1" dirty="0">
                <a:solidFill>
                  <a:srgbClr val="FF0000"/>
                </a:solidFill>
                <a:latin typeface="Poppins"/>
              </a:rPr>
              <a:t>•</a:t>
            </a:r>
            <a:r>
              <a:rPr sz="2100" dirty="0">
                <a:solidFill>
                  <a:srgbClr val="002060"/>
                </a:solidFill>
                <a:latin typeface="Poppins"/>
              </a:rPr>
              <a:t> </a:t>
            </a:r>
            <a:endParaRPr lang="en-US" sz="2100" dirty="0" smtClean="0">
              <a:solidFill>
                <a:srgbClr val="002060"/>
              </a:solidFill>
              <a:latin typeface="Poppins"/>
            </a:endParaRPr>
          </a:p>
          <a:p>
            <a:endParaRPr lang="en-US" sz="2100" dirty="0">
              <a:solidFill>
                <a:srgbClr val="002060"/>
              </a:solidFill>
              <a:latin typeface="Poppins"/>
            </a:endParaRPr>
          </a:p>
          <a:p>
            <a:r>
              <a:rPr lang="en-US" sz="2100" dirty="0" err="1" smtClean="0">
                <a:solidFill>
                  <a:srgbClr val="002060"/>
                </a:solidFill>
                <a:latin typeface="Poppins"/>
              </a:rPr>
              <a:t>R</a:t>
            </a:r>
            <a:r>
              <a:rPr sz="2100" dirty="0" err="1" smtClean="0">
                <a:solidFill>
                  <a:srgbClr val="002060"/>
                </a:solidFill>
                <a:latin typeface="Poppins"/>
              </a:rPr>
              <a:t>esponsabilitate</a:t>
            </a:r>
            <a:r>
              <a:rPr lang="en-US"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Poppins"/>
              </a:rPr>
              <a:t>•</a:t>
            </a:r>
            <a:endParaRPr sz="2100" b="1" dirty="0">
              <a:solidFill>
                <a:srgbClr val="FF0000"/>
              </a:solidFill>
              <a:latin typeface="Poppins"/>
            </a:endParaRPr>
          </a:p>
          <a:p>
            <a:endParaRPr lang="en-US" sz="2100" dirty="0" smtClean="0">
              <a:solidFill>
                <a:srgbClr val="002060"/>
              </a:solidFill>
              <a:latin typeface="Poppins"/>
            </a:endParaRPr>
          </a:p>
          <a:p>
            <a:r>
              <a:rPr lang="en-US" sz="2100" dirty="0" err="1" smtClean="0">
                <a:solidFill>
                  <a:srgbClr val="002060"/>
                </a:solidFill>
                <a:latin typeface="Poppins"/>
              </a:rPr>
              <a:t>Consecvență</a:t>
            </a:r>
            <a:r>
              <a:rPr lang="en-US" sz="2100" dirty="0" smtClean="0">
                <a:solidFill>
                  <a:srgbClr val="002060"/>
                </a:solidFill>
                <a:latin typeface="Poppins"/>
              </a:rPr>
              <a:t> &amp; </a:t>
            </a:r>
            <a:r>
              <a:rPr sz="2100" dirty="0" err="1" smtClean="0">
                <a:solidFill>
                  <a:srgbClr val="002060"/>
                </a:solidFill>
                <a:latin typeface="Poppins"/>
              </a:rPr>
              <a:t>reziliență</a:t>
            </a:r>
            <a:r>
              <a:rPr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sz="2100" b="1" dirty="0" smtClean="0">
                <a:solidFill>
                  <a:srgbClr val="FF0000"/>
                </a:solidFill>
                <a:latin typeface="Poppins"/>
              </a:rPr>
              <a:t>•</a:t>
            </a:r>
            <a:endParaRPr lang="en-US" sz="2100" b="1" dirty="0" smtClean="0">
              <a:solidFill>
                <a:srgbClr val="FF0000"/>
              </a:solidFill>
              <a:latin typeface="Poppins"/>
            </a:endParaRPr>
          </a:p>
          <a:p>
            <a:endParaRPr lang="en-US" sz="2100" dirty="0" smtClean="0">
              <a:solidFill>
                <a:srgbClr val="002060"/>
              </a:solidFill>
              <a:latin typeface="Poppins"/>
            </a:endParaRPr>
          </a:p>
          <a:p>
            <a:r>
              <a:rPr sz="2100" dirty="0" err="1" smtClean="0">
                <a:solidFill>
                  <a:srgbClr val="002060"/>
                </a:solidFill>
                <a:latin typeface="Poppins"/>
              </a:rPr>
              <a:t>Empatie</a:t>
            </a:r>
            <a:r>
              <a:rPr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sz="2100" dirty="0">
                <a:solidFill>
                  <a:srgbClr val="002060"/>
                </a:solidFill>
                <a:latin typeface="Poppins"/>
              </a:rPr>
              <a:t>&amp; </a:t>
            </a:r>
            <a:r>
              <a:rPr sz="2100" dirty="0" smtClean="0">
                <a:solidFill>
                  <a:srgbClr val="002060"/>
                </a:solidFill>
                <a:latin typeface="Poppins"/>
              </a:rPr>
              <a:t>respect</a:t>
            </a:r>
            <a:r>
              <a:rPr lang="en-US" sz="21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Poppins"/>
              </a:rPr>
              <a:t>•</a:t>
            </a:r>
            <a:endParaRPr sz="2100" b="1" dirty="0">
              <a:solidFill>
                <a:srgbClr val="FF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2016" y="483455"/>
            <a:ext cx="207460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Parteneri</a:t>
            </a:r>
            <a:endParaRPr sz="3400" b="1" dirty="0">
              <a:solidFill>
                <a:srgbClr val="002060"/>
              </a:solidFill>
              <a:latin typeface="Poppins"/>
            </a:endParaRPr>
          </a:p>
        </p:txBody>
      </p:sp>
      <p:pic>
        <p:nvPicPr>
          <p:cNvPr id="7" name="Picture 6" descr="A blue and orange logo&#10;&#10;AI-generated content may be incorrect.">
            <a:extLst>
              <a:ext uri="{FF2B5EF4-FFF2-40B4-BE49-F238E27FC236}">
                <a16:creationId xmlns:a16="http://schemas.microsoft.com/office/drawing/2014/main" id="{032F8CB4-E987-A134-5C1A-37348C9216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7" y="180937"/>
            <a:ext cx="2998458" cy="8249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9397BB0-E5C4-B65A-B9E4-2F8489B8A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0150" y="268751"/>
            <a:ext cx="3034809" cy="628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73" y="1687237"/>
            <a:ext cx="1881491" cy="6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217" y="2426396"/>
            <a:ext cx="7500202" cy="669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64" y="3490581"/>
            <a:ext cx="11911741" cy="47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816" y="4629725"/>
            <a:ext cx="7543004" cy="6177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29FAA-BBAF-7E2F-F70A-B9E3580C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38FBD6-2A41-E2F7-6B59-A5B1C1D1802D}"/>
              </a:ext>
            </a:extLst>
          </p:cNvPr>
          <p:cNvSpPr txBox="1"/>
          <p:nvPr/>
        </p:nvSpPr>
        <p:spPr>
          <a:xfrm>
            <a:off x="2551520" y="1016866"/>
            <a:ext cx="687560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Proiecte</a:t>
            </a:r>
            <a:r>
              <a:rPr lang="en-US" sz="3400" b="1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informatice</a:t>
            </a:r>
            <a:r>
              <a:rPr lang="en-US" sz="3400" b="1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referinta</a:t>
            </a:r>
            <a:endParaRPr sz="3400" b="1" dirty="0">
              <a:solidFill>
                <a:srgbClr val="002060"/>
              </a:solidFill>
              <a:latin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275BA-5A3B-D252-F37B-2F4906B25AD4}"/>
              </a:ext>
            </a:extLst>
          </p:cNvPr>
          <p:cNvSpPr txBox="1"/>
          <p:nvPr/>
        </p:nvSpPr>
        <p:spPr>
          <a:xfrm>
            <a:off x="885339" y="1846906"/>
            <a:ext cx="1114751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Furnizor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CERN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peste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8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ani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zile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– in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lucru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furnitura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capacitati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stocare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totalizand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peste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Poppins"/>
              </a:rPr>
              <a:t>60 Petabytes 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brut</a:t>
            </a:r>
            <a:endParaRPr lang="en-US" sz="2000" dirty="0">
              <a:solidFill>
                <a:srgbClr val="002060"/>
              </a:solidFill>
              <a:latin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Poppins"/>
              </a:rPr>
              <a:t>Autoritatea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pentru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Digitalizarea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României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Portalul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Digital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Unic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al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Romaniei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Poppins"/>
              </a:rPr>
              <a:t>PDURo</a:t>
            </a:r>
            <a:endParaRPr lang="en-US" sz="2000" b="1" dirty="0" smtClean="0">
              <a:solidFill>
                <a:srgbClr val="002060"/>
              </a:solidFill>
              <a:latin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Poppins"/>
              </a:rPr>
              <a:t>Garda Națională de Mediu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– Platforma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Integrată Management Deseuri </a:t>
            </a:r>
            <a:r>
              <a:rPr lang="pt-BR" sz="2000" b="1" dirty="0" smtClean="0">
                <a:solidFill>
                  <a:srgbClr val="002060"/>
                </a:solidFill>
                <a:latin typeface="Poppins"/>
              </a:rPr>
              <a:t>PIMD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Poppins"/>
              </a:rPr>
              <a:t>Compania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Naționala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Administrare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a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Infrastructurii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Rutiere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implementarea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Sistemului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Electronic 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Tarifare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Rutiera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incadrarea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proiectul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european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Poppins"/>
              </a:rPr>
              <a:t>Compania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Națională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Imprimeria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Națională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-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Sistemul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trasabilitate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pentru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produsele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din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tutun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din Romania </a:t>
            </a:r>
            <a:r>
              <a:rPr lang="en-US" sz="2000" b="1" dirty="0" smtClean="0">
                <a:solidFill>
                  <a:srgbClr val="002060"/>
                </a:solidFill>
                <a:latin typeface="Poppins"/>
              </a:rPr>
              <a:t>SEID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– hybrid cloud </a:t>
            </a:r>
            <a:r>
              <a:rPr lang="en-US" sz="2000" b="1" spc="-45" dirty="0" err="1">
                <a:solidFill>
                  <a:srgbClr val="287C5E"/>
                </a:solidFill>
                <a:latin typeface="Poppins"/>
                <a:ea typeface="Telegraf Bold"/>
                <a:cs typeface="Telegraf Bold"/>
              </a:rPr>
              <a:t>Greenlake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by HPE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spc="-45" dirty="0" err="1">
                <a:solidFill>
                  <a:srgbClr val="287C5E"/>
                </a:solidFill>
                <a:latin typeface="Poppins"/>
                <a:ea typeface="Telegraf Bold"/>
                <a:cs typeface="Telegraf Bold"/>
              </a:rPr>
              <a:t>Asigno</a:t>
            </a:r>
            <a:endParaRPr lang="en-US" sz="2000" b="1" spc="-45" dirty="0">
              <a:solidFill>
                <a:srgbClr val="287C5E"/>
              </a:solidFill>
              <a:latin typeface="Poppins"/>
              <a:ea typeface="Telegraf Bold"/>
              <a:cs typeface="Telegraf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Poppins"/>
              </a:rPr>
              <a:t>Ministerul Sănătății –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Malta -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	</a:t>
            </a:r>
            <a:r>
              <a:rPr lang="en-US" sz="2000" b="1" spc="-45" dirty="0" err="1" smtClean="0">
                <a:solidFill>
                  <a:srgbClr val="287C5E"/>
                </a:solidFill>
                <a:latin typeface="Poppins"/>
                <a:ea typeface="Telegraf Bold"/>
                <a:cs typeface="Telegraf Bold"/>
              </a:rPr>
              <a:t>Asigno</a:t>
            </a:r>
            <a:r>
              <a:rPr lang="en-US" sz="2000" b="1" spc="-45" dirty="0" smtClean="0">
                <a:solidFill>
                  <a:srgbClr val="287C5E"/>
                </a:solidFill>
                <a:latin typeface="Poppins"/>
                <a:ea typeface="Telegraf Bold"/>
                <a:cs typeface="Telegraf Bold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asigura Registrul Național pentru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Schimbul Electronic de Informaţii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(implementat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în cadrul inițiativei europene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privind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Securitatea Socială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EESSI)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Registrul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Auto Roman –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digitalizarea celor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mai importante aplicatii de business,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de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la programare la emiterea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CIV - </a:t>
            </a:r>
            <a:r>
              <a:rPr lang="pt-BR" sz="2000" b="1" dirty="0" smtClean="0">
                <a:solidFill>
                  <a:srgbClr val="002060"/>
                </a:solidFill>
                <a:latin typeface="Poppins"/>
              </a:rPr>
              <a:t>platforma </a:t>
            </a:r>
            <a:r>
              <a:rPr lang="pt-BR" sz="2000" b="1" dirty="0">
                <a:solidFill>
                  <a:srgbClr val="002060"/>
                </a:solidFill>
                <a:latin typeface="Poppins"/>
              </a:rPr>
              <a:t>de </a:t>
            </a:r>
            <a:r>
              <a:rPr lang="pt-BR" sz="2000" b="1" dirty="0" smtClean="0">
                <a:solidFill>
                  <a:srgbClr val="002060"/>
                </a:solidFill>
                <a:latin typeface="Poppins"/>
              </a:rPr>
              <a:t>procese 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b="1" dirty="0" smtClean="0">
              <a:solidFill>
                <a:srgbClr val="002060"/>
              </a:solidFill>
              <a:latin typeface="Poppi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E436C-6E5F-7213-3F17-260ECBD33656}"/>
              </a:ext>
            </a:extLst>
          </p:cNvPr>
          <p:cNvSpPr/>
          <p:nvPr/>
        </p:nvSpPr>
        <p:spPr>
          <a:xfrm>
            <a:off x="457200" y="1185454"/>
            <a:ext cx="137160" cy="475488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A blue and orange logo&#10;&#10;AI-generated content may be incorrect.">
            <a:extLst>
              <a:ext uri="{FF2B5EF4-FFF2-40B4-BE49-F238E27FC236}">
                <a16:creationId xmlns:a16="http://schemas.microsoft.com/office/drawing/2014/main" id="{A45119DA-14B6-D3CE-0035-B7CFADDCF8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7" y="180937"/>
            <a:ext cx="2998458" cy="8249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E8593F8-93E0-1769-9E25-3F66BA8C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0150" y="268751"/>
            <a:ext cx="3034809" cy="6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29FAA-BBAF-7E2F-F70A-B9E3580C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38FBD6-2A41-E2F7-6B59-A5B1C1D1802D}"/>
              </a:ext>
            </a:extLst>
          </p:cNvPr>
          <p:cNvSpPr txBox="1"/>
          <p:nvPr/>
        </p:nvSpPr>
        <p:spPr>
          <a:xfrm>
            <a:off x="2486205" y="159616"/>
            <a:ext cx="844974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Proiecte</a:t>
            </a:r>
            <a:r>
              <a:rPr lang="en-US" sz="3400" b="1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referinta</a:t>
            </a:r>
            <a:r>
              <a:rPr lang="en-US" sz="3400" b="1" dirty="0" smtClean="0">
                <a:solidFill>
                  <a:srgbClr val="002060"/>
                </a:solidFill>
                <a:latin typeface="Poppins"/>
              </a:rPr>
              <a:t> – </a:t>
            </a:r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numitorul</a:t>
            </a:r>
            <a:r>
              <a:rPr lang="en-US" sz="3400" b="1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Poppins"/>
              </a:rPr>
              <a:t>comun</a:t>
            </a:r>
            <a:endParaRPr sz="3400" b="1" dirty="0">
              <a:solidFill>
                <a:srgbClr val="002060"/>
              </a:solidFill>
              <a:latin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275BA-5A3B-D252-F37B-2F4906B25AD4}"/>
              </a:ext>
            </a:extLst>
          </p:cNvPr>
          <p:cNvSpPr txBox="1"/>
          <p:nvPr/>
        </p:nvSpPr>
        <p:spPr>
          <a:xfrm>
            <a:off x="805001" y="848645"/>
            <a:ext cx="1124548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Infrastructura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procesare-stocare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 smtClean="0">
                <a:solidFill>
                  <a:srgbClr val="198B37"/>
                </a:solidFill>
                <a:latin typeface="Poppins"/>
              </a:rPr>
              <a:t>HPE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principalul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nostru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partener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pentru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>
                <a:solidFill>
                  <a:srgbClr val="198B37"/>
                </a:solidFill>
                <a:latin typeface="Poppins"/>
              </a:rPr>
              <a:t>hybrid cloud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 smtClean="0">
                <a:solidFill>
                  <a:srgbClr val="198B37"/>
                </a:solidFill>
                <a:latin typeface="Poppins"/>
              </a:rPr>
              <a:t>HPC</a:t>
            </a:r>
            <a:endParaRPr lang="en-US" sz="2000" b="1" dirty="0">
              <a:solidFill>
                <a:srgbClr val="198B37"/>
              </a:solidFill>
              <a:latin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Solutii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Comunicatii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Securitate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Cibernetica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F</a:t>
            </a:r>
            <a:r>
              <a:rPr lang="en-US" sz="2000" b="1" dirty="0" smtClean="0">
                <a:solidFill>
                  <a:srgbClr val="C00000"/>
                </a:solidFill>
                <a:latin typeface="Poppins"/>
              </a:rPr>
              <a:t>O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RTINET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Platforma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baze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date </a:t>
            </a:r>
            <a:r>
              <a:rPr lang="en-US" sz="2000" b="1" dirty="0" smtClean="0">
                <a:solidFill>
                  <a:srgbClr val="C00000"/>
                </a:solidFill>
                <a:latin typeface="Poppins"/>
              </a:rPr>
              <a:t>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Poppins"/>
              </a:rPr>
              <a:t>Solutii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pentru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rezilienta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datelor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la </a:t>
            </a:r>
            <a:r>
              <a:rPr lang="en-US" sz="2000" b="1" dirty="0">
                <a:solidFill>
                  <a:srgbClr val="198B37"/>
                </a:solidFill>
                <a:latin typeface="Poppins"/>
              </a:rPr>
              <a:t>VEEAM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Cohesity</a:t>
            </a:r>
            <a:endParaRPr lang="en-US" sz="2000" dirty="0" smtClean="0">
              <a:solidFill>
                <a:srgbClr val="002060"/>
              </a:solidFill>
              <a:latin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Solutii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stocare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 smtClean="0">
                <a:solidFill>
                  <a:srgbClr val="EF440F"/>
                </a:solidFill>
                <a:latin typeface="Poppins"/>
              </a:rPr>
              <a:t>PURE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Poppins"/>
              </a:rPr>
              <a:t>Infrastructura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procesare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oppins"/>
              </a:rPr>
              <a:t>si</a:t>
            </a:r>
            <a:r>
              <a:rPr lang="en-US" sz="2000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stocare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Poppins"/>
              </a:rPr>
              <a:t>brand Maguay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Poppins"/>
              </a:rPr>
              <a:t>eXpertServer</a:t>
            </a:r>
            <a:r>
              <a:rPr lang="en-US" sz="2000" dirty="0" smtClean="0">
                <a:solidFill>
                  <a:srgbClr val="002060"/>
                </a:solidFill>
                <a:latin typeface="Poppins"/>
              </a:rPr>
              <a:t>, software-defined-storage</a:t>
            </a:r>
            <a:endParaRPr lang="en-US" sz="2000" b="1" dirty="0">
              <a:solidFill>
                <a:srgbClr val="002060"/>
              </a:solidFill>
              <a:latin typeface="Poppins"/>
            </a:endParaRPr>
          </a:p>
          <a:p>
            <a:endParaRPr lang="en-US" sz="2000" dirty="0" smtClean="0">
              <a:solidFill>
                <a:srgbClr val="002060"/>
              </a:solidFill>
              <a:latin typeface="Poppins"/>
            </a:endParaRPr>
          </a:p>
          <a:p>
            <a:r>
              <a:rPr lang="en-US" sz="2000" b="1" u="sng" dirty="0" err="1" smtClean="0">
                <a:solidFill>
                  <a:srgbClr val="002060"/>
                </a:solidFill>
                <a:latin typeface="Poppins"/>
              </a:rPr>
              <a:t>Platforma</a:t>
            </a:r>
            <a:r>
              <a:rPr lang="en-US" sz="2000" b="1" u="sng" dirty="0" smtClean="0">
                <a:solidFill>
                  <a:srgbClr val="002060"/>
                </a:solidFill>
                <a:latin typeface="Poppins"/>
              </a:rPr>
              <a:t> ASIGNO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Asigno – platforma Low code / No code destinata gestionarii proceselor de business (BPM) si managementului documentelor (DMS)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Poppins"/>
              </a:rPr>
              <a:t>Inteligența </a:t>
            </a:r>
            <a:r>
              <a:rPr lang="pt-BR" sz="2000" b="1" dirty="0">
                <a:solidFill>
                  <a:srgbClr val="002060"/>
                </a:solidFill>
                <a:latin typeface="Poppins"/>
              </a:rPr>
              <a:t>artificială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integrată pe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trei niveluri esențiale ale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platformei: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în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faza de dezvoltare și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configurare: generare de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formulare, formate de tipărire și fluxuri de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lucru,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accelerând semnificativ procesul de configurare și reducând efortul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manual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pentru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utilizatorii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externi: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chatboți conversaționali care răspund natural, asistă în completarea datelor și pot extrage informații relevante din surse publice </a:t>
            </a:r>
            <a:endParaRPr lang="pt-BR" sz="2000" dirty="0" smtClean="0">
              <a:solidFill>
                <a:srgbClr val="002060"/>
              </a:solidFill>
              <a:latin typeface="Poppi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în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zona de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back-office: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productivitate augmentată prin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înțelegerea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contextul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operațional, propunerea de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pași de proces și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generarea de </a:t>
            </a:r>
            <a:r>
              <a:rPr lang="pt-BR" sz="2000" dirty="0">
                <a:solidFill>
                  <a:srgbClr val="002060"/>
                </a:solidFill>
                <a:latin typeface="Poppins"/>
              </a:rPr>
              <a:t>rapoarte operaționale în timp </a:t>
            </a:r>
            <a:r>
              <a:rPr lang="pt-BR" sz="2000" dirty="0" smtClean="0">
                <a:solidFill>
                  <a:srgbClr val="002060"/>
                </a:solidFill>
                <a:latin typeface="Poppins"/>
              </a:rPr>
              <a:t>real</a:t>
            </a:r>
            <a:endParaRPr lang="pt-BR" sz="2000" dirty="0">
              <a:solidFill>
                <a:srgbClr val="002060"/>
              </a:solidFill>
              <a:latin typeface="Poppi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E436C-6E5F-7213-3F17-260ECBD33656}"/>
              </a:ext>
            </a:extLst>
          </p:cNvPr>
          <p:cNvSpPr/>
          <p:nvPr/>
        </p:nvSpPr>
        <p:spPr>
          <a:xfrm>
            <a:off x="457200" y="775169"/>
            <a:ext cx="137160" cy="5854231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1106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02981" y="2669296"/>
            <a:ext cx="4901141" cy="3765597"/>
            <a:chOff x="0" y="0"/>
            <a:chExt cx="1138972" cy="8750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8972" cy="875084"/>
            </a:xfrm>
            <a:custGeom>
              <a:avLst/>
              <a:gdLst/>
              <a:ahLst/>
              <a:cxnLst/>
              <a:rect l="l" t="t" r="r" b="b"/>
              <a:pathLst>
                <a:path w="1138972" h="875084">
                  <a:moveTo>
                    <a:pt x="0" y="0"/>
                  </a:moveTo>
                  <a:lnTo>
                    <a:pt x="1138972" y="0"/>
                  </a:lnTo>
                  <a:lnTo>
                    <a:pt x="1138972" y="875084"/>
                  </a:lnTo>
                  <a:lnTo>
                    <a:pt x="0" y="875084"/>
                  </a:lnTo>
                  <a:close/>
                </a:path>
              </a:pathLst>
            </a:custGeom>
            <a:blipFill>
              <a:blip r:embed="rId3"/>
              <a:stretch>
                <a:fillRect l="-7551" r="-7551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580507" y="1977152"/>
            <a:ext cx="6710353" cy="14003"/>
          </a:xfrm>
          <a:prstGeom prst="line">
            <a:avLst/>
          </a:prstGeom>
          <a:ln w="9525" cap="flat">
            <a:solidFill>
              <a:srgbClr val="287C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12" name="Group 12"/>
          <p:cNvGrpSpPr/>
          <p:nvPr/>
        </p:nvGrpSpPr>
        <p:grpSpPr>
          <a:xfrm>
            <a:off x="580507" y="1244237"/>
            <a:ext cx="2709699" cy="45719"/>
            <a:chOff x="0" y="0"/>
            <a:chExt cx="153391" cy="175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391" cy="17533"/>
            </a:xfrm>
            <a:custGeom>
              <a:avLst/>
              <a:gdLst/>
              <a:ahLst/>
              <a:cxnLst/>
              <a:rect l="l" t="t" r="r" b="b"/>
              <a:pathLst>
                <a:path w="153391" h="17533">
                  <a:moveTo>
                    <a:pt x="0" y="0"/>
                  </a:moveTo>
                  <a:lnTo>
                    <a:pt x="153391" y="0"/>
                  </a:lnTo>
                  <a:lnTo>
                    <a:pt x="153391" y="17533"/>
                  </a:lnTo>
                  <a:lnTo>
                    <a:pt x="0" y="17533"/>
                  </a:lnTo>
                  <a:close/>
                </a:path>
              </a:pathLst>
            </a:custGeom>
            <a:solidFill>
              <a:srgbClr val="287C5E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53391" cy="461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580507" y="364577"/>
            <a:ext cx="2644539" cy="925379"/>
          </a:xfrm>
          <a:custGeom>
            <a:avLst/>
            <a:gdLst/>
            <a:ahLst/>
            <a:cxnLst/>
            <a:rect l="l" t="t" r="r" b="b"/>
            <a:pathLst>
              <a:path w="1426819" h="462260">
                <a:moveTo>
                  <a:pt x="0" y="0"/>
                </a:moveTo>
                <a:lnTo>
                  <a:pt x="1426819" y="0"/>
                </a:lnTo>
                <a:lnTo>
                  <a:pt x="1426819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9" name="TextBox 19"/>
          <p:cNvSpPr txBox="1"/>
          <p:nvPr/>
        </p:nvSpPr>
        <p:spPr>
          <a:xfrm>
            <a:off x="556015" y="1241451"/>
            <a:ext cx="8458200" cy="510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2500" kern="1000" dirty="0" smtClean="0">
                <a:solidFill>
                  <a:srgbClr val="287C5E"/>
                </a:solidFill>
                <a:latin typeface="Poppins"/>
                <a:ea typeface="Telegraf"/>
                <a:cs typeface="Telegraf"/>
                <a:sym typeface="Telegraf"/>
              </a:rPr>
              <a:t>LOW </a:t>
            </a:r>
            <a:r>
              <a:rPr lang="en-US" sz="2500" kern="1000" dirty="0">
                <a:solidFill>
                  <a:srgbClr val="287C5E"/>
                </a:solidFill>
                <a:latin typeface="Poppins"/>
                <a:ea typeface="Telegraf"/>
                <a:cs typeface="Telegraf"/>
                <a:sym typeface="Telegraf"/>
              </a:rPr>
              <a:t>CODE  /  NO CODE </a:t>
            </a:r>
            <a:r>
              <a:rPr lang="en-US" sz="2500" kern="1000" dirty="0" smtClean="0">
                <a:solidFill>
                  <a:srgbClr val="287C5E"/>
                </a:solidFill>
                <a:latin typeface="Poppins"/>
                <a:ea typeface="Telegraf"/>
                <a:cs typeface="Telegraf"/>
                <a:sym typeface="Telegraf"/>
              </a:rPr>
              <a:t> BPMN </a:t>
            </a:r>
            <a:r>
              <a:rPr lang="en-US" sz="2500" kern="1000" dirty="0">
                <a:solidFill>
                  <a:srgbClr val="287C5E"/>
                </a:solidFill>
                <a:latin typeface="Poppins"/>
                <a:ea typeface="Telegraf"/>
                <a:cs typeface="Telegraf"/>
                <a:sym typeface="Telegraf"/>
              </a:rPr>
              <a:t>FRAMEWORK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5346" y="2341294"/>
            <a:ext cx="677551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9"/>
              </a:lnSpc>
            </a:pPr>
            <a:r>
              <a:rPr lang="en-US" sz="2400" b="1" spc="-45" dirty="0" err="1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Revolutionarea</a:t>
            </a:r>
            <a:r>
              <a:rPr lang="en-US" sz="2400" b="1" spc="-45" dirty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</a:t>
            </a:r>
            <a:r>
              <a:rPr lang="en-US" sz="2400" b="1" spc="-45" dirty="0" err="1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fluxurilor</a:t>
            </a:r>
            <a:r>
              <a:rPr lang="en-US" sz="2400" b="1" spc="-45" dirty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de </a:t>
            </a:r>
            <a:r>
              <a:rPr lang="en-US" sz="2400" b="1" spc="-45" dirty="0" err="1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lucru</a:t>
            </a:r>
            <a:r>
              <a:rPr lang="en-US" sz="2400" b="1" spc="-45" dirty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cu </a:t>
            </a:r>
            <a:r>
              <a:rPr lang="en-US" sz="2400" b="1" spc="-45" dirty="0" err="1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documente</a:t>
            </a:r>
            <a:endParaRPr lang="en-US" sz="2400" b="1" spc="-45" dirty="0" smtClean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1839"/>
              </a:lnSpc>
            </a:pPr>
            <a:endParaRPr lang="en-US" sz="2400" b="1" spc="-45" dirty="0" smtClean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1839"/>
              </a:lnSpc>
            </a:pPr>
            <a:endParaRPr lang="en-US" sz="2400" b="1" spc="-45" dirty="0" smtClean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1839"/>
              </a:lnSpc>
            </a:pPr>
            <a:r>
              <a:rPr lang="en-US" sz="2400" b="1" spc="-45" dirty="0" err="1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Aplicație</a:t>
            </a:r>
            <a:r>
              <a:rPr lang="en-US" sz="2400" b="1" spc="-45" dirty="0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</a:t>
            </a:r>
            <a:r>
              <a:rPr lang="en-US" sz="2400" b="1" spc="-45" dirty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de </a:t>
            </a:r>
            <a:r>
              <a:rPr lang="en-US" sz="2400" b="1" spc="-45" dirty="0" err="1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făcut</a:t>
            </a:r>
            <a:r>
              <a:rPr lang="en-US" sz="2400" b="1" spc="-45" dirty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</a:t>
            </a:r>
            <a:r>
              <a:rPr lang="en-US" sz="2400" b="1" spc="-45" dirty="0" err="1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aplicații</a:t>
            </a:r>
            <a:endParaRPr lang="en-US" sz="2400" b="1" spc="-45" dirty="0" smtClean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1839"/>
              </a:lnSpc>
            </a:pPr>
            <a:endParaRPr lang="en-US" sz="2400" b="1" spc="-45" dirty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1839"/>
              </a:lnSpc>
            </a:pPr>
            <a:endParaRPr lang="en-US" sz="2400" b="1" spc="-45" dirty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 Bold"/>
            </a:endParaRPr>
          </a:p>
          <a:p>
            <a:pPr>
              <a:lnSpc>
                <a:spcPts val="1839"/>
              </a:lnSpc>
            </a:pPr>
            <a:r>
              <a:rPr lang="en-US" sz="2000" b="1" spc="-45" dirty="0">
                <a:solidFill>
                  <a:srgbClr val="002060"/>
                </a:solidFill>
                <a:latin typeface="Poppins"/>
                <a:ea typeface="Telegraf Bold"/>
                <a:cs typeface="Arial" panose="020B0604020202020204" pitchFamily="34" charset="0"/>
                <a:sym typeface="Telegraf Bold"/>
              </a:rPr>
              <a:t>Matei </a:t>
            </a:r>
            <a:r>
              <a:rPr lang="en-US" sz="2000" b="1" spc="-45" dirty="0" err="1" smtClean="0">
                <a:solidFill>
                  <a:srgbClr val="002060"/>
                </a:solidFill>
                <a:latin typeface="Poppins"/>
                <a:ea typeface="Telegraf Bold"/>
                <a:cs typeface="Arial" panose="020B0604020202020204" pitchFamily="34" charset="0"/>
                <a:sym typeface="Telegraf Bold"/>
              </a:rPr>
              <a:t>Bargau</a:t>
            </a:r>
            <a:r>
              <a:rPr lang="en-US" sz="2000" b="1" spc="-45" dirty="0" smtClean="0">
                <a:solidFill>
                  <a:srgbClr val="002060"/>
                </a:solidFill>
                <a:latin typeface="Poppins"/>
                <a:ea typeface="Telegraf Bold"/>
                <a:cs typeface="Arial" panose="020B0604020202020204" pitchFamily="34" charset="0"/>
                <a:sym typeface="Telegraf Bold"/>
              </a:rPr>
              <a:t>	Alexandru </a:t>
            </a:r>
            <a:r>
              <a:rPr lang="en-US" sz="2000" b="1" spc="-45" dirty="0" err="1">
                <a:solidFill>
                  <a:srgbClr val="002060"/>
                </a:solidFill>
                <a:latin typeface="Poppins"/>
                <a:ea typeface="Telegraf Bold"/>
                <a:cs typeface="Arial" panose="020B0604020202020204" pitchFamily="34" charset="0"/>
                <a:sym typeface="Telegraf Bold"/>
              </a:rPr>
              <a:t>Zanfir</a:t>
            </a:r>
            <a:endParaRPr lang="en-US" sz="2000" b="1" spc="-45" dirty="0">
              <a:solidFill>
                <a:srgbClr val="002060"/>
              </a:solidFill>
              <a:latin typeface="Poppins"/>
              <a:ea typeface="Telegraf Bold"/>
              <a:cs typeface="Arial" panose="020B0604020202020204" pitchFamily="34" charset="0"/>
              <a:sym typeface="Telegraf Bold"/>
            </a:endParaRPr>
          </a:p>
          <a:p>
            <a:pPr>
              <a:lnSpc>
                <a:spcPts val="1839"/>
              </a:lnSpc>
            </a:pPr>
            <a:endParaRPr lang="en-US" sz="2000" u="sng" spc="-39" dirty="0" smtClean="0">
              <a:solidFill>
                <a:schemeClr val="bg1"/>
              </a:solidFill>
              <a:latin typeface="Poppins"/>
              <a:ea typeface="Telegraf"/>
              <a:cs typeface="Telegraf"/>
              <a:sym typeface="Telegraf"/>
              <a:hlinkClick r:id="rId5" tooltip="https://asigno.ro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ts val="1839"/>
              </a:lnSpc>
            </a:pPr>
            <a:r>
              <a:rPr lang="en-US" sz="2000" b="1" spc="-45" dirty="0" err="1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Echipa</a:t>
            </a:r>
            <a:r>
              <a:rPr lang="en-US" sz="2000" b="1" spc="-45" dirty="0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de </a:t>
            </a:r>
            <a:r>
              <a:rPr lang="en-US" sz="2000" b="1" spc="-45" dirty="0" err="1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dezvoltare</a:t>
            </a:r>
            <a:r>
              <a:rPr lang="en-US" sz="2000" b="1" spc="-45" dirty="0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 Bold"/>
              </a:rPr>
              <a:t> 	</a:t>
            </a:r>
            <a:r>
              <a:rPr lang="en-US" sz="2000" b="1" spc="-45" dirty="0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"/>
              </a:rPr>
              <a:t>https</a:t>
            </a:r>
            <a:r>
              <a:rPr lang="en-US" sz="2000" b="1" spc="-45" dirty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"/>
              </a:rPr>
              <a:t>://</a:t>
            </a:r>
            <a:r>
              <a:rPr lang="en-US" sz="2000" b="1" spc="-45" dirty="0" smtClean="0">
                <a:solidFill>
                  <a:srgbClr val="287C5E"/>
                </a:solidFill>
                <a:latin typeface="Poppins"/>
                <a:ea typeface="Telegraf Bold"/>
                <a:cs typeface="Telegraf Bold"/>
                <a:sym typeface="Telegraf"/>
              </a:rPr>
              <a:t>asigno.ro</a:t>
            </a:r>
            <a:endParaRPr lang="en-US" sz="2000" b="1" spc="-45" dirty="0">
              <a:solidFill>
                <a:srgbClr val="287C5E"/>
              </a:solidFill>
              <a:latin typeface="Poppins"/>
              <a:ea typeface="Telegraf Bold"/>
              <a:cs typeface="Telegraf Bold"/>
              <a:sym typeface="Telegraf"/>
              <a:hlinkClick r:id="rId5" tooltip="https://asigno.ro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>
              <a:lnSpc>
                <a:spcPts val="1839"/>
              </a:lnSpc>
            </a:pPr>
            <a:endParaRPr lang="en-US" sz="2000" u="sng" spc="-39" dirty="0">
              <a:solidFill>
                <a:schemeClr val="bg1"/>
              </a:solidFill>
              <a:latin typeface="Poppins"/>
              <a:ea typeface="Telegraf"/>
              <a:cs typeface="Telegraf"/>
              <a:sym typeface="Telegraf"/>
              <a:hlinkClick r:id="rId5" tooltip="https://asigno.ro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ts val="1839"/>
              </a:lnSpc>
            </a:pPr>
            <a:endParaRPr lang="en-US" sz="2000" u="sng" spc="-39" dirty="0">
              <a:solidFill>
                <a:schemeClr val="bg1"/>
              </a:solidFill>
              <a:latin typeface="Poppins"/>
              <a:ea typeface="Telegraf"/>
              <a:cs typeface="Telegraf"/>
              <a:sym typeface="Telegraf"/>
              <a:hlinkClick r:id="rId5" tooltip="https://asigno.ro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ts val="1839"/>
              </a:lnSpc>
            </a:pPr>
            <a:endParaRPr lang="en-US" b="1" spc="-45" dirty="0">
              <a:solidFill>
                <a:srgbClr val="F1592A"/>
              </a:solidFill>
              <a:latin typeface="Poppins"/>
              <a:ea typeface="Telegraf Bold"/>
              <a:cs typeface="Telegraf Bold"/>
              <a:sym typeface="Telegraf Bold"/>
            </a:endParaRPr>
          </a:p>
        </p:txBody>
      </p:sp>
    </p:spTree>
    <p:extLst>
      <p:ext uri="{BB962C8B-B14F-4D97-AF65-F5344CB8AC3E}">
        <p14:creationId xmlns:p14="http://schemas.microsoft.com/office/powerpoint/2010/main" val="210262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0A9579B-24C0-0E5C-99C1-7ED6E1C9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875" y="0"/>
            <a:ext cx="12752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4000" y="6098336"/>
            <a:ext cx="40863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ro-RO" sz="4000" dirty="0">
                <a:solidFill>
                  <a:srgbClr val="FFFFFF"/>
                </a:solidFill>
                <a:latin typeface="Poppins"/>
              </a:rPr>
              <a:t>Eduard PUGHIN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1251" y="4783754"/>
            <a:ext cx="41327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500" b="1" dirty="0" err="1">
                <a:solidFill>
                  <a:srgbClr val="FFFFFF"/>
                </a:solidFill>
                <a:latin typeface="Poppins"/>
              </a:rPr>
              <a:t>Mulțum</a:t>
            </a:r>
            <a:r>
              <a:rPr lang="ro-RO" sz="4500" b="1" dirty="0">
                <a:solidFill>
                  <a:srgbClr val="FFFFFF"/>
                </a:solidFill>
                <a:latin typeface="Poppins"/>
              </a:rPr>
              <a:t>esc!</a:t>
            </a:r>
            <a:endParaRPr sz="4500" b="1" dirty="0">
              <a:solidFill>
                <a:srgbClr val="FFFFFF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865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315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Poppins</vt:lpstr>
      <vt:lpstr>Telegraf</vt:lpstr>
      <vt:lpstr>Calibri</vt:lpstr>
      <vt:lpstr>Telegraf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Costel Mazilu</dc:creator>
  <cp:keywords/>
  <dc:description>generated using python-pptx</dc:description>
  <cp:lastModifiedBy>Eduard Pughin</cp:lastModifiedBy>
  <cp:revision>26</cp:revision>
  <dcterms:created xsi:type="dcterms:W3CDTF">2013-01-27T09:14:16Z</dcterms:created>
  <dcterms:modified xsi:type="dcterms:W3CDTF">2025-11-12T06:09:47Z</dcterms:modified>
  <cp:category/>
</cp:coreProperties>
</file>